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257" r:id="rId2"/>
    <p:sldId id="258" r:id="rId3"/>
    <p:sldId id="260" r:id="rId4"/>
    <p:sldId id="263" r:id="rId5"/>
    <p:sldId id="317" r:id="rId6"/>
    <p:sldId id="261" r:id="rId7"/>
    <p:sldId id="262" r:id="rId8"/>
    <p:sldId id="264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3" r:id="rId18"/>
    <p:sldId id="282" r:id="rId19"/>
    <p:sldId id="284" r:id="rId20"/>
    <p:sldId id="285" r:id="rId21"/>
    <p:sldId id="266" r:id="rId22"/>
    <p:sldId id="286" r:id="rId23"/>
    <p:sldId id="267" r:id="rId24"/>
    <p:sldId id="287" r:id="rId25"/>
    <p:sldId id="288" r:id="rId26"/>
    <p:sldId id="289" r:id="rId27"/>
    <p:sldId id="295" r:id="rId28"/>
    <p:sldId id="291" r:id="rId29"/>
    <p:sldId id="292" r:id="rId30"/>
    <p:sldId id="293" r:id="rId31"/>
    <p:sldId id="294" r:id="rId32"/>
    <p:sldId id="296" r:id="rId33"/>
    <p:sldId id="297" r:id="rId34"/>
    <p:sldId id="298" r:id="rId35"/>
    <p:sldId id="299" r:id="rId36"/>
    <p:sldId id="304" r:id="rId37"/>
    <p:sldId id="302" r:id="rId38"/>
    <p:sldId id="300" r:id="rId39"/>
    <p:sldId id="303" r:id="rId40"/>
    <p:sldId id="301" r:id="rId41"/>
    <p:sldId id="307" r:id="rId42"/>
    <p:sldId id="308" r:id="rId43"/>
    <p:sldId id="309" r:id="rId44"/>
    <p:sldId id="311" r:id="rId45"/>
    <p:sldId id="314" r:id="rId46"/>
    <p:sldId id="315" r:id="rId47"/>
    <p:sldId id="316" r:id="rId48"/>
    <p:sldId id="312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09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20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tiff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81CAFC-A93A-9846-8FF1-3A0ECC97316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163AF5-8660-DE4C-8708-C0975D517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73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875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10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31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7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8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5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0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05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05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24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0E164-4364-3441-BA83-2CF3942ACF8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55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/>
              <a:t>SEIS 615</a:t>
            </a:r>
            <a:br>
              <a:rPr lang="en-US" sz="3600"/>
            </a:br>
            <a:r>
              <a:rPr lang="en-US" sz="3600"/>
              <a:t>Linux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8200" y="3274797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69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Scripting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136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will focus on Linux shell scripts in this course using the BASH shell.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Released in 1989 and used as default shell for most Linux distributions.</a:t>
            </a:r>
          </a:p>
          <a:p>
            <a:pPr lvl="1"/>
            <a:endParaRPr lang="en-US" dirty="0"/>
          </a:p>
          <a:p>
            <a:r>
              <a:rPr lang="en-US" dirty="0"/>
              <a:t>What is a shell?</a:t>
            </a:r>
          </a:p>
          <a:p>
            <a:pPr lvl="1"/>
            <a:r>
              <a:rPr lang="en-US" dirty="0"/>
              <a:t>An interactive command line processer that runs in a text window.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User can type in commands manually or the shell can read commands from a file (shell script).</a:t>
            </a:r>
          </a:p>
        </p:txBody>
      </p:sp>
    </p:spTree>
    <p:extLst>
      <p:ext uri="{BB962C8B-B14F-4D97-AF65-F5344CB8AC3E}">
        <p14:creationId xmlns:p14="http://schemas.microsoft.com/office/powerpoint/2010/main" val="1765998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Scripting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Example script: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“Hello, world!”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“These are the current files, $PWD”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ls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exit 0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Let’s look at each line:</a:t>
            </a:r>
          </a:p>
          <a:p>
            <a:endParaRPr lang="en-US" dirty="0"/>
          </a:p>
          <a:p>
            <a:pPr lvl="1"/>
            <a:r>
              <a:rPr lang="en-US" b="1" dirty="0"/>
              <a:t>#!/bin/bash</a:t>
            </a:r>
            <a:r>
              <a:rPr lang="en-US" dirty="0"/>
              <a:t>: pronounced ”</a:t>
            </a:r>
            <a:r>
              <a:rPr lang="en-US" dirty="0" err="1"/>
              <a:t>sha</a:t>
            </a:r>
            <a:r>
              <a:rPr lang="en-US" dirty="0"/>
              <a:t>-bang-bin-bash”, specifies which shell processor will execute the commands.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echo</a:t>
            </a:r>
            <a:r>
              <a:rPr lang="en-US" dirty="0"/>
              <a:t>: prints text to the display terminal (aka standard output).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ls</a:t>
            </a:r>
            <a:r>
              <a:rPr lang="en-US" dirty="0"/>
              <a:t>: command to list files. 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$PWD</a:t>
            </a:r>
            <a:r>
              <a:rPr lang="en-US" dirty="0"/>
              <a:t>: a variable that contains the present working directory. 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exit</a:t>
            </a:r>
            <a:r>
              <a:rPr lang="en-US" dirty="0"/>
              <a:t>: terminate the script execution with a specified status code (0 = ok). Optional.</a:t>
            </a:r>
          </a:p>
        </p:txBody>
      </p:sp>
    </p:spTree>
    <p:extLst>
      <p:ext uri="{BB962C8B-B14F-4D97-AF65-F5344CB8AC3E}">
        <p14:creationId xmlns:p14="http://schemas.microsoft.com/office/powerpoint/2010/main" val="480054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444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Shell variables act like those found in typical programming languages.</a:t>
            </a:r>
          </a:p>
          <a:p>
            <a:pPr lvl="1"/>
            <a:r>
              <a:rPr lang="en-US" dirty="0"/>
              <a:t>Shells variables are </a:t>
            </a:r>
            <a:r>
              <a:rPr lang="en-US" u="sng" dirty="0"/>
              <a:t>not typed </a:t>
            </a:r>
            <a:r>
              <a:rPr lang="en-US" dirty="0"/>
              <a:t>(i.e., no string, </a:t>
            </a:r>
            <a:r>
              <a:rPr lang="en-US" dirty="0" err="1"/>
              <a:t>int</a:t>
            </a:r>
            <a:r>
              <a:rPr lang="en-US" dirty="0"/>
              <a:t>, char, etc.)</a:t>
            </a:r>
          </a:p>
          <a:p>
            <a:pPr lvl="1"/>
            <a:endParaRPr lang="en-US" dirty="0"/>
          </a:p>
          <a:p>
            <a:r>
              <a:rPr lang="en-US" dirty="0"/>
              <a:t>Define a variable using: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X=“value”</a:t>
            </a:r>
          </a:p>
          <a:p>
            <a:pPr lvl="1"/>
            <a:r>
              <a:rPr lang="en-US" dirty="0"/>
              <a:t>Note: Do not put spaces in assignment statement!</a:t>
            </a:r>
          </a:p>
          <a:p>
            <a:pPr lvl="1"/>
            <a:r>
              <a:rPr lang="en-US" dirty="0"/>
              <a:t>Common practice to capitalize bash variable names.</a:t>
            </a:r>
          </a:p>
          <a:p>
            <a:pPr lvl="1"/>
            <a:endParaRPr lang="en-US" dirty="0"/>
          </a:p>
          <a:p>
            <a:r>
              <a:rPr lang="en-US" dirty="0"/>
              <a:t>Refer to the variable in a script using: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$X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ea typeface="Consolas" charset="0"/>
                <a:cs typeface="Consolas" charset="0"/>
              </a:rPr>
              <a:t>Single quotes vs. double quotes</a:t>
            </a:r>
          </a:p>
          <a:p>
            <a:pPr lvl="1"/>
            <a:r>
              <a:rPr lang="en-US" dirty="0">
                <a:ea typeface="Consolas" charset="0"/>
                <a:cs typeface="Consolas" charset="0"/>
              </a:rPr>
              <a:t>Variables are expanded (interpolated) within double quotes, but not single quotes.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‘$USER’ </a:t>
            </a:r>
            <a:r>
              <a:rPr lang="en-US" dirty="0">
                <a:ea typeface="Consolas" charset="0"/>
                <a:cs typeface="Consolas" charset="0"/>
              </a:rPr>
              <a:t>literally prints out the text: $USER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“$USER” </a:t>
            </a:r>
            <a:r>
              <a:rPr lang="en-US" dirty="0">
                <a:ea typeface="Consolas" charset="0"/>
                <a:cs typeface="Consolas" charset="0"/>
              </a:rPr>
              <a:t>prints out the value of the variable.</a:t>
            </a:r>
          </a:p>
        </p:txBody>
      </p:sp>
    </p:spTree>
    <p:extLst>
      <p:ext uri="{BB962C8B-B14F-4D97-AF65-F5344CB8AC3E}">
        <p14:creationId xmlns:p14="http://schemas.microsoft.com/office/powerpoint/2010/main" val="354778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960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The shell replaces every occurrence of a variable with its value in the script.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LS=“ls”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LS_FLAGS=“-al”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$LS $LS_FLAGS</a:t>
            </a:r>
          </a:p>
          <a:p>
            <a:pPr marL="400050" lvl="1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The shell replaces the last line with the value of the variables (ls -al) and executes it!</a:t>
            </a:r>
          </a:p>
          <a:p>
            <a:endParaRPr lang="en-US" dirty="0"/>
          </a:p>
          <a:p>
            <a:r>
              <a:rPr lang="en-US" dirty="0"/>
              <a:t>What if you need to display a variable followed by other characters?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“$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NAMExyz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”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Protect the variable by surrounding it with braces.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“${NAME}xyz”</a:t>
            </a:r>
            <a:endParaRPr lang="en-US" dirty="0">
              <a:ea typeface="Consolas" charset="0"/>
              <a:cs typeface="Consolas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7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7652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Executing a shell script from the command-line:</a:t>
            </a:r>
          </a:p>
          <a:p>
            <a:pPr marL="457200" lvl="1" indent="0">
              <a:buNone/>
            </a:pPr>
            <a:r>
              <a:rPr lang="en-US" b="1" i="1" dirty="0"/>
              <a:t>$ </a:t>
            </a:r>
            <a:r>
              <a:rPr lang="en-US" b="1" i="1" dirty="0" err="1"/>
              <a:t>scriptname</a:t>
            </a:r>
            <a:r>
              <a:rPr lang="en-US" b="1" dirty="0"/>
              <a:t> &lt;arg1&gt; &lt;arg2&gt; &lt;arg3&gt;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dirty="0"/>
              <a:t>Example: $ </a:t>
            </a:r>
            <a:r>
              <a:rPr lang="en-US" b="1" dirty="0" err="1"/>
              <a:t>createreport</a:t>
            </a:r>
            <a:r>
              <a:rPr lang="en-US" b="1" dirty="0"/>
              <a:t> orders 2017</a:t>
            </a:r>
          </a:p>
          <a:p>
            <a:pPr lvl="1"/>
            <a:endParaRPr lang="is-IS" dirty="0"/>
          </a:p>
          <a:p>
            <a:r>
              <a:rPr lang="is-IS" dirty="0"/>
              <a:t>Shell provides some built-in variables associated with this command execution:</a:t>
            </a:r>
          </a:p>
          <a:p>
            <a:pPr lvl="1"/>
            <a:r>
              <a:rPr lang="is-IS" b="1" dirty="0"/>
              <a:t>$0</a:t>
            </a:r>
            <a:r>
              <a:rPr lang="is-IS" dirty="0"/>
              <a:t>: scriptname (createreport)</a:t>
            </a:r>
          </a:p>
          <a:p>
            <a:pPr lvl="1"/>
            <a:r>
              <a:rPr lang="is-IS" b="1" dirty="0"/>
              <a:t>$1</a:t>
            </a:r>
            <a:r>
              <a:rPr lang="is-IS" dirty="0"/>
              <a:t>: arg1 (orders)</a:t>
            </a:r>
          </a:p>
          <a:p>
            <a:pPr lvl="1"/>
            <a:r>
              <a:rPr lang="is-IS" b="1" dirty="0"/>
              <a:t>$2</a:t>
            </a:r>
            <a:r>
              <a:rPr lang="is-IS" dirty="0"/>
              <a:t>: arg2 (2017)</a:t>
            </a:r>
          </a:p>
          <a:p>
            <a:pPr lvl="1"/>
            <a:r>
              <a:rPr lang="is-IS" b="1" dirty="0"/>
              <a:t>$#</a:t>
            </a:r>
            <a:r>
              <a:rPr lang="is-IS" dirty="0"/>
              <a:t>: number of command-line arguments (2)</a:t>
            </a:r>
          </a:p>
          <a:p>
            <a:pPr lvl="1"/>
            <a:endParaRPr lang="is-IS" dirty="0"/>
          </a:p>
          <a:p>
            <a:r>
              <a:rPr lang="is-IS" dirty="0"/>
              <a:t>Other common built-in variables:</a:t>
            </a:r>
          </a:p>
          <a:p>
            <a:pPr lvl="1"/>
            <a:r>
              <a:rPr lang="is-IS" b="1" dirty="0"/>
              <a:t>$HOME</a:t>
            </a:r>
            <a:r>
              <a:rPr lang="is-IS" dirty="0"/>
              <a:t>: home directory of current user.</a:t>
            </a:r>
          </a:p>
          <a:p>
            <a:pPr lvl="1"/>
            <a:r>
              <a:rPr lang="is-IS" b="1" dirty="0"/>
              <a:t>$HOSTNAME</a:t>
            </a:r>
            <a:r>
              <a:rPr lang="is-IS" dirty="0"/>
              <a:t>: name assigned to the system.</a:t>
            </a:r>
          </a:p>
          <a:p>
            <a:pPr lvl="1"/>
            <a:r>
              <a:rPr lang="is-IS" b="1" dirty="0"/>
              <a:t>$PATH</a:t>
            </a:r>
            <a:r>
              <a:rPr lang="is-IS" dirty="0"/>
              <a:t>: file directories where executable applications are located.</a:t>
            </a:r>
          </a:p>
          <a:p>
            <a:pPr lvl="1"/>
            <a:r>
              <a:rPr lang="is-IS" b="1" dirty="0"/>
              <a:t>$PWD</a:t>
            </a:r>
            <a:r>
              <a:rPr lang="is-IS" dirty="0"/>
              <a:t>: current working directory.</a:t>
            </a:r>
          </a:p>
          <a:p>
            <a:pPr lvl="1"/>
            <a:r>
              <a:rPr lang="is-IS" b="1" dirty="0"/>
              <a:t>$UID</a:t>
            </a:r>
            <a:r>
              <a:rPr lang="is-IS" dirty="0"/>
              <a:t>: current user ID number.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88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Shell conditionals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3223"/>
            <a:ext cx="8229600" cy="5564777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Shell supports conditional checks to branch execution: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condition1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then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statement1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statement2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condition2</a:t>
            </a:r>
          </a:p>
          <a:p>
            <a:pPr marL="0" indent="0">
              <a:buNone/>
            </a:pPr>
            <a:r>
              <a:rPr lang="en-US" i="1" dirty="0">
                <a:latin typeface="Consolas" charset="0"/>
                <a:ea typeface="Consolas" charset="0"/>
                <a:cs typeface="Consolas" charset="0"/>
              </a:rPr>
              <a:t>		statement3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else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statement4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fi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Statement #1 &amp; #2 are executed if condition1 is true.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i="1" dirty="0"/>
              <a:t>condition</a:t>
            </a:r>
            <a:r>
              <a:rPr lang="en-US" dirty="0"/>
              <a:t> is typically written in the form: [operand1 operator operand2]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if [ $X –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$Y ]</a:t>
            </a:r>
            <a:r>
              <a:rPr lang="en-US" dirty="0"/>
              <a:t>		# if $X is less than $Y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if [ -n “$X” ]    </a:t>
            </a:r>
            <a:r>
              <a:rPr lang="en-US" dirty="0"/>
              <a:t>	# if $X is not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if [ -z “$X” ]</a:t>
            </a:r>
            <a:r>
              <a:rPr lang="en-US" dirty="0"/>
              <a:t>		# if $X is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if [ $X = $Y ]	</a:t>
            </a:r>
            <a:r>
              <a:rPr lang="en-US" dirty="0"/>
              <a:t>	# if $X equals $Y</a:t>
            </a:r>
          </a:p>
          <a:p>
            <a:pPr marL="400050" lvl="1" indent="0">
              <a:buNone/>
            </a:pPr>
            <a:endParaRPr lang="en-US" dirty="0"/>
          </a:p>
          <a:p>
            <a:pPr marL="857250" lvl="1" indent="-457200"/>
            <a:r>
              <a:rPr lang="en-US" dirty="0"/>
              <a:t>Note: The spaces in the test bracket </a:t>
            </a:r>
            <a:r>
              <a:rPr lang="en-US" u="sng" dirty="0"/>
              <a:t>really</a:t>
            </a:r>
            <a:r>
              <a:rPr lang="en-US" dirty="0"/>
              <a:t> matter!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789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Loops allow the script to execute a series of commands multiple times</a:t>
            </a:r>
          </a:p>
          <a:p>
            <a:endParaRPr lang="en-US" dirty="0"/>
          </a:p>
          <a:p>
            <a:r>
              <a:rPr lang="en-US" dirty="0"/>
              <a:t>for-loops: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arg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in &lt;list&gt;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commands(s)</a:t>
            </a:r>
            <a:r>
              <a:rPr lang="is-IS" dirty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/>
          </a:p>
          <a:p>
            <a:pPr marL="457200" indent="-457200"/>
            <a:r>
              <a:rPr lang="is-IS" dirty="0"/>
              <a:t>Example:</a:t>
            </a:r>
          </a:p>
          <a:p>
            <a:pPr marL="457200" indent="-457200"/>
            <a:endParaRPr lang="is-IS" dirty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PLANET in “Mercury” “Venus” “Earth” “Mars”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8001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$PLANET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1986292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104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while loop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while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[ condition ]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command(s)</a:t>
            </a:r>
            <a:r>
              <a:rPr lang="is-IS" dirty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/>
          </a:p>
          <a:p>
            <a:r>
              <a:rPr lang="en-US" dirty="0"/>
              <a:t>Example: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X=0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Y=5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while [ ”$X” –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“$Y” 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echo “$X”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let X=X+1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done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1164263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loop </a:t>
            </a:r>
            <a:r>
              <a:rPr lang="en-US" dirty="0" err="1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Anytime the shell sees a string containing an asterisk (*) it is replaced with a list of matching file names.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*.jpg	</a:t>
            </a:r>
            <a:r>
              <a:rPr lang="en-US" dirty="0"/>
              <a:t>	# list all jpeg files</a:t>
            </a:r>
          </a:p>
          <a:p>
            <a:endParaRPr lang="en-US" dirty="0"/>
          </a:p>
          <a:p>
            <a:r>
              <a:rPr lang="en-US" dirty="0"/>
              <a:t>We can use this </a:t>
            </a:r>
            <a:r>
              <a:rPr lang="en-US" b="1" dirty="0" err="1"/>
              <a:t>globbing</a:t>
            </a:r>
            <a:r>
              <a:rPr lang="en-US" dirty="0"/>
              <a:t> action to our advantage: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for X in *.jpg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</a:t>
            </a:r>
          </a:p>
          <a:p>
            <a:pPr marL="857250" lvl="2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$X $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X.bak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	# Backup all the jpeg files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19482755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command substitution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/>
          </a:bodyPr>
          <a:lstStyle/>
          <a:p>
            <a:r>
              <a:rPr lang="en-US" sz="2400" dirty="0"/>
              <a:t>Command substitution takes the </a:t>
            </a:r>
            <a:r>
              <a:rPr lang="en-US" sz="2400" u="sng" dirty="0"/>
              <a:t>output</a:t>
            </a:r>
            <a:r>
              <a:rPr lang="en-US" sz="2400" dirty="0"/>
              <a:t> of a command and uses it as part of the statement.</a:t>
            </a:r>
          </a:p>
          <a:p>
            <a:pPr lvl="1"/>
            <a:r>
              <a:rPr lang="en-US" sz="2400" dirty="0"/>
              <a:t>Two methods: parenthesis or </a:t>
            </a:r>
            <a:r>
              <a:rPr lang="en-US" sz="2400" dirty="0" err="1"/>
              <a:t>backtick</a:t>
            </a:r>
            <a:endParaRPr lang="en-US" sz="2400" dirty="0"/>
          </a:p>
          <a:p>
            <a:pPr lvl="1"/>
            <a:endParaRPr lang="en-US" sz="2400" dirty="0"/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FILES=“$(ls)”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WEB_FILES=`ls /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/www/html`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echo $FILES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echo $WEB_FILES</a:t>
            </a:r>
          </a:p>
          <a:p>
            <a:pPr marL="457200" lvl="1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289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  <a:p>
            <a:r>
              <a:rPr lang="en-US" dirty="0"/>
              <a:t>Shell scripting</a:t>
            </a:r>
          </a:p>
          <a:p>
            <a:r>
              <a:rPr lang="en-US" dirty="0"/>
              <a:t>Linux fundamentals</a:t>
            </a:r>
          </a:p>
          <a:p>
            <a:r>
              <a:rPr lang="en-US" dirty="0"/>
              <a:t>Package management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82" y="1600200"/>
            <a:ext cx="26416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283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parameter substitution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Parameter substitution is used to manipulate variable values</a:t>
            </a:r>
          </a:p>
          <a:p>
            <a:pPr lvl="1"/>
            <a:r>
              <a:rPr lang="en-US" dirty="0"/>
              <a:t>Uses braces {} to enclose variable construct</a:t>
            </a:r>
          </a:p>
          <a:p>
            <a:pPr lvl="1"/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VAR1=1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VAR2=2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$[VAR2-VAR1]		# output is 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Useful for assigning a default value to a variable using the </a:t>
            </a:r>
            <a:r>
              <a:rPr lang="en-US" b="1" dirty="0"/>
              <a:t>:-</a:t>
            </a:r>
            <a:r>
              <a:rPr lang="en-US" dirty="0"/>
              <a:t> characters</a:t>
            </a:r>
          </a:p>
          <a:p>
            <a:endParaRPr lang="en-US" dirty="0"/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echo “Name is ${NAME:-Sam}”	# name defaults to Sam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1829340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537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History</a:t>
            </a:r>
          </a:p>
          <a:p>
            <a:pPr lvl="1"/>
            <a:r>
              <a:rPr lang="en-US" dirty="0"/>
              <a:t>Started by Linus Torvalds in 1991</a:t>
            </a:r>
          </a:p>
          <a:p>
            <a:pPr lvl="1"/>
            <a:r>
              <a:rPr lang="en-US" dirty="0"/>
              <a:t>Inspired by Unix, developed at AT&amp;T in 1970s</a:t>
            </a:r>
          </a:p>
          <a:p>
            <a:pPr lvl="1"/>
            <a:r>
              <a:rPr lang="en-US" dirty="0"/>
              <a:t>Linux is not Unix, but uses same concepts.</a:t>
            </a:r>
          </a:p>
          <a:p>
            <a:pPr lvl="1"/>
            <a:r>
              <a:rPr lang="en-US" dirty="0"/>
              <a:t>Open Source Software (General Public License)</a:t>
            </a:r>
          </a:p>
          <a:p>
            <a:pPr lvl="1"/>
            <a:endParaRPr lang="en-US" dirty="0"/>
          </a:p>
          <a:p>
            <a:r>
              <a:rPr lang="en-US" dirty="0"/>
              <a:t>Runs on cells phones and the largest supercomputers.</a:t>
            </a:r>
          </a:p>
          <a:p>
            <a:endParaRPr lang="en-US" dirty="0"/>
          </a:p>
          <a:p>
            <a:r>
              <a:rPr lang="en-US" dirty="0"/>
              <a:t>Why Linux? </a:t>
            </a:r>
          </a:p>
          <a:p>
            <a:pPr lvl="1"/>
            <a:r>
              <a:rPr lang="en-US" dirty="0"/>
              <a:t>Common platform for modern distributed applications.</a:t>
            </a:r>
          </a:p>
          <a:p>
            <a:pPr lvl="1"/>
            <a:r>
              <a:rPr lang="en-US" dirty="0"/>
              <a:t>Automation starts at the command line, not the GUI.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759" y="432268"/>
            <a:ext cx="1449139" cy="168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54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Linux </a:t>
            </a:r>
            <a:r>
              <a:rPr lang="en-US" b="1" dirty="0"/>
              <a:t>distribution</a:t>
            </a:r>
            <a:r>
              <a:rPr lang="en-US" dirty="0"/>
              <a:t> includes a kernel and a collection of applications.</a:t>
            </a:r>
          </a:p>
          <a:p>
            <a:pPr lvl="1"/>
            <a:r>
              <a:rPr lang="en-US" dirty="0"/>
              <a:t>Linux kernel</a:t>
            </a:r>
          </a:p>
          <a:p>
            <a:pPr lvl="1"/>
            <a:r>
              <a:rPr lang="en-US" dirty="0"/>
              <a:t>Applications (GNU,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Desktop (Gnome, KDE, etc.)</a:t>
            </a:r>
          </a:p>
          <a:p>
            <a:endParaRPr lang="en-US" dirty="0"/>
          </a:p>
          <a:p>
            <a:r>
              <a:rPr lang="en-US" dirty="0"/>
              <a:t>Dozens of distributions available to suit a large variety of needs.</a:t>
            </a:r>
          </a:p>
          <a:p>
            <a:pPr lvl="1"/>
            <a:r>
              <a:rPr lang="en-US" dirty="0" err="1"/>
              <a:t>RedHat</a:t>
            </a:r>
            <a:r>
              <a:rPr lang="en-US" dirty="0"/>
              <a:t>, SUSE, Ubuntu, CentOS, </a:t>
            </a:r>
            <a:r>
              <a:rPr lang="en-US" dirty="0" err="1"/>
              <a:t>Debian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71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835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will use Amazon Linux 2 running on AWS in this course.</a:t>
            </a:r>
          </a:p>
          <a:p>
            <a:endParaRPr lang="en-US" dirty="0"/>
          </a:p>
          <a:p>
            <a:pPr lvl="1"/>
            <a:r>
              <a:rPr lang="en-US" dirty="0"/>
              <a:t>Rolling release maintained in an AWS AMI.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Designed for the AWS cloud.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Based on Red Hat Enterprise Linux/ CentOS.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Most basic OS concepts are the same across Linux distributions (i.e., Ubuntu, SUSE,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pPr lvl="2"/>
            <a:r>
              <a:rPr lang="en-US" dirty="0"/>
              <a:t>Key differences in package and service management.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2557" t="28750" r="18881" b="25491"/>
          <a:stretch/>
        </p:blipFill>
        <p:spPr>
          <a:xfrm>
            <a:off x="6647207" y="192342"/>
            <a:ext cx="1673352" cy="1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490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File System Hierarchy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3316"/>
            <a:ext cx="9144000" cy="433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File Types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895561"/>
              </p:ext>
            </p:extLst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1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622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Regular</a:t>
                      </a:r>
                      <a:r>
                        <a:rPr lang="en-US" baseline="0" dirty="0"/>
                        <a:t> file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Directory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Regular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Symbolic link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Shortcut alias to a file or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Socket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Inter-process communications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Named pipe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Similar to socket, user cannot access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Character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Hardware</a:t>
                      </a:r>
                      <a:r>
                        <a:rPr lang="en-US" baseline="0" dirty="0"/>
                        <a:t> communications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Block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Hardware</a:t>
                      </a:r>
                      <a:r>
                        <a:rPr lang="en-US" baseline="0" dirty="0"/>
                        <a:t> communications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749482"/>
            <a:ext cx="822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 </a:t>
            </a:r>
            <a:r>
              <a:rPr lang="en-US" b="1" dirty="0"/>
              <a:t>ls –l</a:t>
            </a:r>
          </a:p>
          <a:p>
            <a:endParaRPr lang="en-US" dirty="0"/>
          </a:p>
          <a:p>
            <a:r>
              <a:rPr lang="en-US" dirty="0"/>
              <a:t>-</a:t>
            </a:r>
            <a:r>
              <a:rPr lang="en-US" dirty="0" err="1"/>
              <a:t>rw</a:t>
            </a:r>
            <a:r>
              <a:rPr lang="en-US" dirty="0"/>
              <a:t>-r--r--			ordinary file</a:t>
            </a:r>
          </a:p>
          <a:p>
            <a:r>
              <a:rPr lang="en-US" dirty="0" err="1"/>
              <a:t>drwxr</a:t>
            </a:r>
            <a:r>
              <a:rPr lang="en-US" dirty="0"/>
              <a:t>-</a:t>
            </a:r>
            <a:r>
              <a:rPr lang="en-US" dirty="0" err="1"/>
              <a:t>xr</a:t>
            </a:r>
            <a:r>
              <a:rPr lang="en-US" dirty="0"/>
              <a:t>-x		directory file</a:t>
            </a:r>
          </a:p>
          <a:p>
            <a:r>
              <a:rPr lang="en-US" dirty="0" err="1"/>
              <a:t>brw</a:t>
            </a:r>
            <a:r>
              <a:rPr lang="en-US" dirty="0"/>
              <a:t>-</a:t>
            </a:r>
            <a:r>
              <a:rPr lang="en-US" dirty="0" err="1"/>
              <a:t>rw</a:t>
            </a:r>
            <a:r>
              <a:rPr lang="en-US" dirty="0"/>
              <a:t>----		block device file</a:t>
            </a:r>
          </a:p>
          <a:p>
            <a:r>
              <a:rPr lang="en-US" dirty="0" err="1"/>
              <a:t>lrwxrwxrwx</a:t>
            </a:r>
            <a:r>
              <a:rPr lang="en-US" dirty="0"/>
              <a:t>		symbolic link</a:t>
            </a:r>
          </a:p>
        </p:txBody>
      </p:sp>
    </p:spTree>
    <p:extLst>
      <p:ext uri="{BB962C8B-B14F-4D97-AF65-F5344CB8AC3E}">
        <p14:creationId xmlns:p14="http://schemas.microsoft.com/office/powerpoint/2010/main" val="1828075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File Permissions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683500" cy="711199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$ ls –l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383"/>
          <a:stretch/>
        </p:blipFill>
        <p:spPr>
          <a:xfrm>
            <a:off x="304800" y="2311400"/>
            <a:ext cx="7010400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669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File Names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631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File names on Linux are </a:t>
            </a:r>
            <a:r>
              <a:rPr lang="en-US" b="1" u="sng" dirty="0"/>
              <a:t>case sensitive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So are commands because these are just executable files!</a:t>
            </a:r>
          </a:p>
          <a:p>
            <a:endParaRPr lang="en-US" dirty="0"/>
          </a:p>
          <a:p>
            <a:r>
              <a:rPr lang="en-US" dirty="0"/>
              <a:t>Linux file names don’t have dot extensions like Windows.</a:t>
            </a:r>
          </a:p>
          <a:p>
            <a:endParaRPr lang="en-US" dirty="0"/>
          </a:p>
          <a:p>
            <a:r>
              <a:rPr lang="en-US" dirty="0"/>
              <a:t>A file name starting with a period (.) is called a hidden file and isn’t displayed in a standard directory listing.</a:t>
            </a:r>
          </a:p>
        </p:txBody>
      </p:sp>
    </p:spTree>
    <p:extLst>
      <p:ext uri="{BB962C8B-B14F-4D97-AF65-F5344CB8AC3E}">
        <p14:creationId xmlns:p14="http://schemas.microsoft.com/office/powerpoint/2010/main" val="56600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Shell Shortcuts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BASH shell provides a simple, yet powerful command entry interface. Useful shortcuts include:</a:t>
            </a:r>
          </a:p>
          <a:p>
            <a:endParaRPr lang="en-US" dirty="0"/>
          </a:p>
          <a:p>
            <a:pPr lvl="1"/>
            <a:r>
              <a:rPr lang="en-US" b="1" dirty="0" err="1"/>
              <a:t>Ctrl+a</a:t>
            </a:r>
            <a:r>
              <a:rPr lang="en-US" dirty="0"/>
              <a:t>: move the cursor to the beginning of the command line</a:t>
            </a:r>
          </a:p>
          <a:p>
            <a:pPr lvl="1"/>
            <a:r>
              <a:rPr lang="en-US" b="1" dirty="0" err="1"/>
              <a:t>Ctrl+c</a:t>
            </a:r>
            <a:r>
              <a:rPr lang="en-US" dirty="0"/>
              <a:t>: terminate a running program and return to the shell prompt</a:t>
            </a:r>
          </a:p>
          <a:p>
            <a:pPr lvl="1"/>
            <a:r>
              <a:rPr lang="en-US" b="1" dirty="0" err="1"/>
              <a:t>Ctrl+d</a:t>
            </a:r>
            <a:r>
              <a:rPr lang="en-US" dirty="0"/>
              <a:t>: log out of the current shell</a:t>
            </a:r>
          </a:p>
          <a:p>
            <a:pPr lvl="1"/>
            <a:r>
              <a:rPr lang="en-US" b="1" dirty="0" err="1"/>
              <a:t>Ctrl+e</a:t>
            </a:r>
            <a:r>
              <a:rPr lang="en-US" dirty="0"/>
              <a:t>: move cursor to the end of the command line</a:t>
            </a:r>
          </a:p>
          <a:p>
            <a:pPr lvl="1"/>
            <a:r>
              <a:rPr lang="en-US" b="1" dirty="0" err="1"/>
              <a:t>Ctrl+l</a:t>
            </a:r>
            <a:r>
              <a:rPr lang="en-US" dirty="0"/>
              <a:t>: clear the shell terminal screen</a:t>
            </a:r>
          </a:p>
          <a:p>
            <a:pPr lvl="1"/>
            <a:r>
              <a:rPr lang="en-US" b="1" dirty="0" err="1"/>
              <a:t>Ctrl+r</a:t>
            </a:r>
            <a:r>
              <a:rPr lang="en-US" dirty="0"/>
              <a:t>: search the command history</a:t>
            </a:r>
          </a:p>
          <a:p>
            <a:pPr lvl="1"/>
            <a:r>
              <a:rPr lang="en-US" b="1" dirty="0"/>
              <a:t>&lt;tab&gt;: </a:t>
            </a:r>
            <a:r>
              <a:rPr lang="en-US" dirty="0"/>
              <a:t>autocomplete file name</a:t>
            </a:r>
          </a:p>
          <a:p>
            <a:pPr lvl="1"/>
            <a:r>
              <a:rPr lang="en-US" b="1" dirty="0"/>
              <a:t>&lt;tab&gt;&lt;tab&gt;: </a:t>
            </a:r>
            <a:r>
              <a:rPr lang="en-US" dirty="0"/>
              <a:t>show command completion possibilities</a:t>
            </a:r>
          </a:p>
          <a:p>
            <a:pPr lvl="1"/>
            <a:r>
              <a:rPr lang="en-US" b="1" dirty="0"/>
              <a:t>&lt;up arrow&gt;: </a:t>
            </a:r>
            <a:r>
              <a:rPr lang="en-US" dirty="0"/>
              <a:t>repeat last command (or scroll through history)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30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Command 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Linux provides a couple different methods to get helpful information about a command: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man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&lt;command&gt;</a:t>
            </a:r>
          </a:p>
          <a:p>
            <a:pPr marL="0" indent="0">
              <a:buNone/>
            </a:pPr>
            <a:endParaRPr lang="en-US" sz="26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$ &lt;command&gt; --help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Sometimes the best way to get help is just using a web search engine.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18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517876" cy="4894868"/>
          </a:xfrm>
        </p:spPr>
        <p:txBody>
          <a:bodyPr>
            <a:normAutofit fontScale="92500"/>
          </a:bodyPr>
          <a:lstStyle/>
          <a:p>
            <a:r>
              <a:rPr lang="en-US" dirty="0"/>
              <a:t>Automation is a critical component of DevOps and modern IT practices.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Example: Software build pipeline</a:t>
            </a:r>
          </a:p>
          <a:p>
            <a:pPr lvl="2"/>
            <a:r>
              <a:rPr lang="en-US" dirty="0"/>
              <a:t>Changes are made to files in version control system.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New files are picked up by software delivery platform, built and tested.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Build artifacts are deployed </a:t>
            </a:r>
            <a:br>
              <a:rPr lang="en-US" dirty="0"/>
            </a:br>
            <a:r>
              <a:rPr lang="en-US" dirty="0"/>
              <a:t>to production systems.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9424" r="1621" b="15843"/>
          <a:stretch/>
        </p:blipFill>
        <p:spPr>
          <a:xfrm>
            <a:off x="4949073" y="5118754"/>
            <a:ext cx="4006392" cy="125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36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User Accounts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7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Each user on Linux has a separate account with a password.</a:t>
            </a:r>
          </a:p>
          <a:p>
            <a:pPr lvl="1"/>
            <a:r>
              <a:rPr lang="en-US" dirty="0"/>
              <a:t>We’ll use the </a:t>
            </a:r>
            <a:r>
              <a:rPr lang="en-US" b="1" dirty="0"/>
              <a:t>ec2-user</a:t>
            </a:r>
            <a:r>
              <a:rPr lang="en-US" dirty="0"/>
              <a:t> account during this class.</a:t>
            </a:r>
          </a:p>
          <a:p>
            <a:pPr lvl="1"/>
            <a:endParaRPr lang="en-US" dirty="0"/>
          </a:p>
          <a:p>
            <a:r>
              <a:rPr lang="en-US" dirty="0"/>
              <a:t>User accounts can be members of user groups.</a:t>
            </a:r>
          </a:p>
          <a:p>
            <a:endParaRPr lang="en-US" dirty="0"/>
          </a:p>
          <a:p>
            <a:r>
              <a:rPr lang="en-US" dirty="0"/>
              <a:t>The root account is known as a super-user and is all powerful (like Administrator on Windows).</a:t>
            </a:r>
          </a:p>
          <a:p>
            <a:endParaRPr lang="en-US" dirty="0"/>
          </a:p>
          <a:p>
            <a:r>
              <a:rPr lang="en-US" dirty="0"/>
              <a:t>Typically we log into a Linux system and escalate our privileges to become a super-user using the </a:t>
            </a:r>
            <a:r>
              <a:rPr lang="en-US" b="1" dirty="0" err="1"/>
              <a:t>sudo</a:t>
            </a:r>
            <a:r>
              <a:rPr lang="en-US" dirty="0"/>
              <a:t> command (super-user do).</a:t>
            </a:r>
          </a:p>
          <a:p>
            <a:pPr lvl="1"/>
            <a:r>
              <a:rPr lang="en-US" dirty="0"/>
              <a:t>Like ”Run as Administrator” on Windows.</a:t>
            </a:r>
          </a:p>
        </p:txBody>
      </p:sp>
    </p:spTree>
    <p:extLst>
      <p:ext uri="{BB962C8B-B14F-4D97-AF65-F5344CB8AC3E}">
        <p14:creationId xmlns:p14="http://schemas.microsoft.com/office/powerpoint/2010/main" val="12399708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User Accounts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Users have a defined home directory, typically something like </a:t>
            </a:r>
            <a:r>
              <a:rPr lang="en-US" b="1" dirty="0"/>
              <a:t>/home/username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tilda</a:t>
            </a:r>
            <a:r>
              <a:rPr lang="en-US" dirty="0"/>
              <a:t> (</a:t>
            </a:r>
            <a:r>
              <a:rPr lang="en-US" b="1" dirty="0"/>
              <a:t>~</a:t>
            </a:r>
            <a:r>
              <a:rPr lang="en-US" dirty="0"/>
              <a:t>) character is used as an alias for a user’s home directory.</a:t>
            </a:r>
          </a:p>
          <a:p>
            <a:endParaRPr lang="en-US" dirty="0"/>
          </a:p>
          <a:p>
            <a:r>
              <a:rPr lang="en-US" dirty="0"/>
              <a:t>You can add new users using the </a:t>
            </a:r>
            <a:r>
              <a:rPr lang="en-US" dirty="0" err="1"/>
              <a:t>useradd</a:t>
            </a:r>
            <a:r>
              <a:rPr lang="en-US" dirty="0"/>
              <a:t> command: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useradd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steve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r>
              <a:rPr lang="en-US" dirty="0"/>
              <a:t>And delete users using the </a:t>
            </a:r>
            <a:r>
              <a:rPr lang="en-US" dirty="0" err="1"/>
              <a:t>userdel</a:t>
            </a:r>
            <a:r>
              <a:rPr lang="en-US" dirty="0"/>
              <a:t> command: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userdel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–r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michael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5159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Directory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Linux file system is partitioned into separate directories, denoted by forward-slash character (/).</a:t>
            </a:r>
          </a:p>
          <a:p>
            <a:pPr lvl="1"/>
            <a:r>
              <a:rPr lang="en-US" dirty="0"/>
              <a:t>Tree structure starting with base (/) root directory.</a:t>
            </a:r>
          </a:p>
          <a:p>
            <a:endParaRPr lang="en-US" dirty="0"/>
          </a:p>
          <a:p>
            <a:r>
              <a:rPr lang="en-US" dirty="0"/>
              <a:t>Current directory you are in is called the current working directory.</a:t>
            </a:r>
          </a:p>
          <a:p>
            <a:endParaRPr lang="en-US" dirty="0"/>
          </a:p>
          <a:p>
            <a:r>
              <a:rPr lang="en-US" dirty="0"/>
              <a:t>Use the </a:t>
            </a:r>
            <a:r>
              <a:rPr lang="en-US" b="1" dirty="0" err="1"/>
              <a:t>pwd</a:t>
            </a:r>
            <a:r>
              <a:rPr lang="en-US" dirty="0"/>
              <a:t> command to print the current working directory and the </a:t>
            </a:r>
            <a:r>
              <a:rPr lang="en-US" b="1" dirty="0"/>
              <a:t>ls</a:t>
            </a:r>
            <a:r>
              <a:rPr lang="en-US" dirty="0"/>
              <a:t> command to list the contents of the directory.</a:t>
            </a:r>
          </a:p>
        </p:txBody>
      </p:sp>
    </p:spTree>
    <p:extLst>
      <p:ext uri="{BB962C8B-B14F-4D97-AF65-F5344CB8AC3E}">
        <p14:creationId xmlns:p14="http://schemas.microsoft.com/office/powerpoint/2010/main" val="12379210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Directory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</a:t>
            </a:r>
            <a:r>
              <a:rPr lang="en-US" b="1" dirty="0"/>
              <a:t>cd</a:t>
            </a:r>
            <a:r>
              <a:rPr lang="en-US" dirty="0"/>
              <a:t> command is used to change the current working directory to a new one.</a:t>
            </a:r>
          </a:p>
          <a:p>
            <a:endParaRPr lang="en-US" dirty="0"/>
          </a:p>
          <a:p>
            <a:r>
              <a:rPr lang="en-US" dirty="0"/>
              <a:t>Two options:</a:t>
            </a:r>
          </a:p>
          <a:p>
            <a:pPr lvl="1"/>
            <a:r>
              <a:rPr lang="en-US" dirty="0"/>
              <a:t>Specify an absolute path name:</a:t>
            </a:r>
          </a:p>
          <a:p>
            <a:pPr lvl="2"/>
            <a:r>
              <a:rPr lang="en-US" dirty="0"/>
              <a:t>$ cd /home/</a:t>
            </a:r>
            <a:r>
              <a:rPr lang="en-US" dirty="0" err="1"/>
              <a:t>steve</a:t>
            </a:r>
            <a:r>
              <a:rPr lang="en-US" dirty="0"/>
              <a:t>/documents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Specify a relative path name:</a:t>
            </a:r>
          </a:p>
          <a:p>
            <a:pPr lvl="2"/>
            <a:r>
              <a:rPr lang="en-US" dirty="0"/>
              <a:t>$ cd documents  </a:t>
            </a:r>
          </a:p>
          <a:p>
            <a:pPr lvl="3"/>
            <a:r>
              <a:rPr lang="en-US" dirty="0"/>
              <a:t>change to documents sub-directory located in present directory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$ cd ../databases (change to databases</a:t>
            </a:r>
          </a:p>
          <a:p>
            <a:pPr lvl="3"/>
            <a:r>
              <a:rPr lang="en-US" dirty="0"/>
              <a:t>change to databases sub-directory located in parent directory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$ cd ~</a:t>
            </a:r>
          </a:p>
          <a:p>
            <a:pPr lvl="3"/>
            <a:r>
              <a:rPr lang="en-US" dirty="0"/>
              <a:t>change to user’s home directory</a:t>
            </a:r>
          </a:p>
        </p:txBody>
      </p:sp>
    </p:spTree>
    <p:extLst>
      <p:ext uri="{BB962C8B-B14F-4D97-AF65-F5344CB8AC3E}">
        <p14:creationId xmlns:p14="http://schemas.microsoft.com/office/powerpoint/2010/main" val="3901423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Directories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486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Use the </a:t>
            </a:r>
            <a:r>
              <a:rPr lang="en-US" b="1" dirty="0" err="1"/>
              <a:t>mkdir</a:t>
            </a:r>
            <a:r>
              <a:rPr lang="en-US" b="1" dirty="0"/>
              <a:t> </a:t>
            </a:r>
            <a:r>
              <a:rPr lang="en-US" dirty="0"/>
              <a:t>command to create a new directory.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test</a:t>
            </a:r>
          </a:p>
          <a:p>
            <a:pPr lvl="2"/>
            <a:r>
              <a:rPr lang="en-US" dirty="0"/>
              <a:t>Creates a sub-directory called test in the present directory.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/home/</a:t>
            </a:r>
            <a:r>
              <a:rPr lang="en-US" dirty="0" err="1"/>
              <a:t>steve</a:t>
            </a:r>
            <a:r>
              <a:rPr lang="en-US" dirty="0"/>
              <a:t>/test</a:t>
            </a:r>
          </a:p>
          <a:p>
            <a:pPr lvl="2"/>
            <a:r>
              <a:rPr lang="en-US" dirty="0"/>
              <a:t>Creates a sub-directory called test in the /home/</a:t>
            </a:r>
            <a:r>
              <a:rPr lang="en-US" dirty="0" err="1"/>
              <a:t>steve</a:t>
            </a:r>
            <a:r>
              <a:rPr lang="en-US" dirty="0"/>
              <a:t> directory.</a:t>
            </a:r>
          </a:p>
          <a:p>
            <a:endParaRPr lang="en-US" dirty="0"/>
          </a:p>
          <a:p>
            <a:r>
              <a:rPr lang="en-US" dirty="0"/>
              <a:t>Use the </a:t>
            </a:r>
            <a:r>
              <a:rPr lang="en-US" b="1" dirty="0" err="1"/>
              <a:t>rmdir</a:t>
            </a:r>
            <a:r>
              <a:rPr lang="en-US" dirty="0"/>
              <a:t> command to remove a directory.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rmdir</a:t>
            </a:r>
            <a:r>
              <a:rPr lang="en-US" dirty="0"/>
              <a:t> test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rmdir</a:t>
            </a:r>
            <a:r>
              <a:rPr lang="en-US" dirty="0"/>
              <a:t> command will fail if the directory isn’t empty. </a:t>
            </a:r>
          </a:p>
          <a:p>
            <a:pPr lvl="1"/>
            <a:r>
              <a:rPr lang="en-US" dirty="0"/>
              <a:t>Another option: $ </a:t>
            </a:r>
            <a:r>
              <a:rPr lang="en-US" dirty="0" err="1"/>
              <a:t>rm</a:t>
            </a:r>
            <a:r>
              <a:rPr lang="en-US" dirty="0"/>
              <a:t> –</a:t>
            </a:r>
            <a:r>
              <a:rPr lang="en-US" dirty="0" err="1"/>
              <a:t>fr</a:t>
            </a:r>
            <a:r>
              <a:rPr lang="en-US" dirty="0"/>
              <a:t> test    (careful!)</a:t>
            </a:r>
          </a:p>
        </p:txBody>
      </p:sp>
    </p:spTree>
    <p:extLst>
      <p:ext uri="{BB962C8B-B14F-4D97-AF65-F5344CB8AC3E}">
        <p14:creationId xmlns:p14="http://schemas.microsoft.com/office/powerpoint/2010/main" val="6621164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Easy way to create an empty text file is to use the </a:t>
            </a:r>
            <a:r>
              <a:rPr lang="en-US" b="1" dirty="0"/>
              <a:t>touch </a:t>
            </a:r>
            <a:r>
              <a:rPr lang="en-US" dirty="0"/>
              <a:t>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touch </a:t>
            </a:r>
            <a:r>
              <a:rPr lang="en-US" b="1" dirty="0" err="1"/>
              <a:t>myfile.txt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You can also use one of the basic text editors to create a file.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nano</a:t>
            </a:r>
            <a:r>
              <a:rPr lang="en-US" b="1" dirty="0"/>
              <a:t> </a:t>
            </a:r>
            <a:r>
              <a:rPr lang="en-US" b="1" dirty="0" err="1"/>
              <a:t>myfile.txt</a:t>
            </a:r>
            <a:r>
              <a:rPr lang="en-US" b="1" dirty="0"/>
              <a:t>    </a:t>
            </a:r>
            <a:r>
              <a:rPr lang="en-US" dirty="0"/>
              <a:t>(recommended for beginners)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vi </a:t>
            </a:r>
            <a:r>
              <a:rPr lang="en-US" b="1" dirty="0" err="1"/>
              <a:t>myfile.txt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730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Viewing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Linux provides a couple different tools to view the contents of text files.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cat </a:t>
            </a:r>
            <a:r>
              <a:rPr lang="en-US" b="1" dirty="0" err="1"/>
              <a:t>myfile.txt</a:t>
            </a:r>
            <a:endParaRPr lang="en-US" b="1" dirty="0"/>
          </a:p>
          <a:p>
            <a:pPr lvl="1"/>
            <a:endParaRPr lang="en-US" b="1" dirty="0"/>
          </a:p>
          <a:p>
            <a:pPr lvl="1"/>
            <a:r>
              <a:rPr lang="en-US" b="1" dirty="0"/>
              <a:t>$ more </a:t>
            </a:r>
            <a:r>
              <a:rPr lang="en-US" b="1" dirty="0" err="1"/>
              <a:t>myfile.txt</a:t>
            </a:r>
            <a:r>
              <a:rPr lang="en-US" b="1" dirty="0"/>
              <a:t> </a:t>
            </a:r>
            <a:r>
              <a:rPr lang="en-US" dirty="0"/>
              <a:t>(similar to cat but with pagination)</a:t>
            </a:r>
          </a:p>
          <a:p>
            <a:pPr lvl="1"/>
            <a:endParaRPr lang="en-US" b="1" dirty="0"/>
          </a:p>
          <a:p>
            <a:pPr lvl="1"/>
            <a:r>
              <a:rPr lang="en-US" dirty="0"/>
              <a:t>$ </a:t>
            </a:r>
            <a:r>
              <a:rPr lang="en-US" b="1" dirty="0"/>
              <a:t>less </a:t>
            </a:r>
            <a:r>
              <a:rPr lang="en-US" b="1" dirty="0" err="1"/>
              <a:t>myfile.txt</a:t>
            </a:r>
            <a:r>
              <a:rPr lang="en-US" b="1" dirty="0"/>
              <a:t>   </a:t>
            </a:r>
            <a:r>
              <a:rPr lang="en-US" dirty="0"/>
              <a:t>(less is more than more </a:t>
            </a:r>
            <a:r>
              <a:rPr lang="en-US" dirty="0">
                <a:sym typeface="Wingdings"/>
              </a:rPr>
              <a:t>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/>
              <a:t>You can always open the file in a text editor (</a:t>
            </a:r>
            <a:r>
              <a:rPr lang="en-US" dirty="0" err="1"/>
              <a:t>nano</a:t>
            </a:r>
            <a:r>
              <a:rPr lang="en-US" dirty="0"/>
              <a:t> or vi).</a:t>
            </a:r>
          </a:p>
        </p:txBody>
      </p:sp>
    </p:spTree>
    <p:extLst>
      <p:ext uri="{BB962C8B-B14F-4D97-AF65-F5344CB8AC3E}">
        <p14:creationId xmlns:p14="http://schemas.microsoft.com/office/powerpoint/2010/main" val="19718043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Listing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ls command allows you to list the files in a directory.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/home/ec2-user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~</a:t>
            </a:r>
          </a:p>
          <a:p>
            <a:endParaRPr lang="en-US" dirty="0"/>
          </a:p>
          <a:p>
            <a:r>
              <a:rPr lang="en-US" dirty="0"/>
              <a:t>Add the –la option to the command to see more file details.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–la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–la /home/ec2-user</a:t>
            </a:r>
          </a:p>
        </p:txBody>
      </p:sp>
    </p:spTree>
    <p:extLst>
      <p:ext uri="{BB962C8B-B14F-4D97-AF65-F5344CB8AC3E}">
        <p14:creationId xmlns:p14="http://schemas.microsoft.com/office/powerpoint/2010/main" val="1350828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Copy the file to another file location using the </a:t>
            </a:r>
            <a:r>
              <a:rPr lang="en-US" b="1" dirty="0"/>
              <a:t>copy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cp</a:t>
            </a:r>
            <a:r>
              <a:rPr lang="en-US" b="1" dirty="0"/>
              <a:t> </a:t>
            </a:r>
            <a:r>
              <a:rPr lang="en-US" b="1" dirty="0" err="1"/>
              <a:t>myfile.txt</a:t>
            </a:r>
            <a:r>
              <a:rPr lang="en-US" b="1" dirty="0"/>
              <a:t> </a:t>
            </a:r>
            <a:r>
              <a:rPr lang="en-US" b="1" dirty="0" err="1"/>
              <a:t>myfile.bak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Move the file (rename) using the </a:t>
            </a:r>
            <a:r>
              <a:rPr lang="en-US" b="1" dirty="0"/>
              <a:t>mv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mv </a:t>
            </a:r>
            <a:r>
              <a:rPr lang="en-US" b="1" dirty="0" err="1"/>
              <a:t>myfile.txt</a:t>
            </a:r>
            <a:r>
              <a:rPr lang="en-US" b="1" dirty="0"/>
              <a:t> myfile2.txt</a:t>
            </a:r>
          </a:p>
          <a:p>
            <a:endParaRPr lang="en-US" dirty="0"/>
          </a:p>
          <a:p>
            <a:r>
              <a:rPr lang="en-US" dirty="0"/>
              <a:t>Delete a file using the </a:t>
            </a:r>
            <a:r>
              <a:rPr lang="en-US" b="1" dirty="0" err="1"/>
              <a:t>rm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rm</a:t>
            </a:r>
            <a:r>
              <a:rPr lang="en-US" b="1" dirty="0"/>
              <a:t> myfile2.txt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025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Permissions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Change the owner of a file using the </a:t>
            </a:r>
            <a:r>
              <a:rPr lang="en-US" b="1" dirty="0" err="1"/>
              <a:t>chown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chown</a:t>
            </a:r>
            <a:r>
              <a:rPr lang="en-US" b="1" dirty="0"/>
              <a:t> </a:t>
            </a:r>
            <a:r>
              <a:rPr lang="en-US" b="1" dirty="0" err="1"/>
              <a:t>jbaker</a:t>
            </a:r>
            <a:r>
              <a:rPr lang="en-US" b="1" dirty="0"/>
              <a:t> file1</a:t>
            </a:r>
          </a:p>
          <a:p>
            <a:endParaRPr lang="en-US" dirty="0"/>
          </a:p>
          <a:p>
            <a:r>
              <a:rPr lang="en-US" dirty="0"/>
              <a:t>Change the group associated with a file using the </a:t>
            </a:r>
            <a:r>
              <a:rPr lang="en-US" b="1" dirty="0" err="1"/>
              <a:t>chgrp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chgrp</a:t>
            </a:r>
            <a:r>
              <a:rPr lang="en-US" b="1" dirty="0"/>
              <a:t> </a:t>
            </a:r>
            <a:r>
              <a:rPr lang="en-US" b="1" dirty="0" err="1"/>
              <a:t>webusers</a:t>
            </a:r>
            <a:r>
              <a:rPr lang="en-US" b="1" dirty="0"/>
              <a:t> file1</a:t>
            </a:r>
          </a:p>
          <a:p>
            <a:endParaRPr lang="en-US" dirty="0"/>
          </a:p>
          <a:p>
            <a:r>
              <a:rPr lang="en-US" dirty="0"/>
              <a:t>Change the file permissions using the </a:t>
            </a:r>
            <a:r>
              <a:rPr lang="en-US" b="1" dirty="0" err="1"/>
              <a:t>chmod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chmod</a:t>
            </a:r>
            <a:r>
              <a:rPr lang="en-US" b="1" dirty="0"/>
              <a:t> </a:t>
            </a:r>
            <a:r>
              <a:rPr lang="en-US" b="1" dirty="0" err="1"/>
              <a:t>a+r</a:t>
            </a:r>
            <a:r>
              <a:rPr lang="en-US" b="1" dirty="0"/>
              <a:t> file1</a:t>
            </a:r>
          </a:p>
          <a:p>
            <a:pPr lvl="2"/>
            <a:r>
              <a:rPr lang="en-US" dirty="0"/>
              <a:t>Set the permissions so that all users can read the file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chmod</a:t>
            </a:r>
            <a:r>
              <a:rPr lang="en-US" b="1" dirty="0"/>
              <a:t> </a:t>
            </a:r>
            <a:r>
              <a:rPr lang="en-US" b="1" dirty="0" err="1"/>
              <a:t>a+x</a:t>
            </a:r>
            <a:r>
              <a:rPr lang="en-US" b="1" dirty="0"/>
              <a:t> file1</a:t>
            </a:r>
          </a:p>
          <a:p>
            <a:pPr lvl="2"/>
            <a:r>
              <a:rPr lang="en-US" dirty="0"/>
              <a:t>Set the permissions to that everyone can execute the file (shell script).</a:t>
            </a:r>
          </a:p>
          <a:p>
            <a:pPr lvl="2"/>
            <a:endParaRPr lang="en-US" dirty="0"/>
          </a:p>
          <a:p>
            <a:r>
              <a:rPr lang="en-US" dirty="0"/>
              <a:t>We can also use a numeric argument (octal) to set the file permissions: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chmod</a:t>
            </a:r>
            <a:r>
              <a:rPr lang="en-US" b="1" dirty="0"/>
              <a:t> 600 file1</a:t>
            </a:r>
          </a:p>
          <a:p>
            <a:pPr lvl="2"/>
            <a:r>
              <a:rPr lang="en-US" dirty="0"/>
              <a:t>Set read and write permissions for the file owner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chmod</a:t>
            </a:r>
            <a:r>
              <a:rPr lang="en-US" b="1" dirty="0"/>
              <a:t> 775 file1</a:t>
            </a:r>
          </a:p>
          <a:p>
            <a:pPr lvl="2"/>
            <a:r>
              <a:rPr lang="en-US" dirty="0"/>
              <a:t>Give everyone </a:t>
            </a:r>
            <a:r>
              <a:rPr lang="en-US" dirty="0" err="1"/>
              <a:t>read+execute</a:t>
            </a:r>
            <a:r>
              <a:rPr lang="en-US" dirty="0"/>
              <a:t>, owner and group get all access</a:t>
            </a:r>
          </a:p>
        </p:txBody>
      </p:sp>
    </p:spTree>
    <p:extLst>
      <p:ext uri="{BB962C8B-B14F-4D97-AF65-F5344CB8AC3E}">
        <p14:creationId xmlns:p14="http://schemas.microsoft.com/office/powerpoint/2010/main" val="1587914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1"/>
            <a:r>
              <a:rPr lang="en-US" b="1" dirty="0"/>
              <a:t>Help scaling</a:t>
            </a:r>
            <a:r>
              <a:rPr lang="en-US" dirty="0"/>
              <a:t>: one person performs the </a:t>
            </a:r>
            <a:br>
              <a:rPr lang="en-US" dirty="0"/>
            </a:br>
            <a:r>
              <a:rPr lang="en-US" dirty="0"/>
              <a:t>work of many.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Improve accuracy/ repeatability</a:t>
            </a:r>
            <a:r>
              <a:rPr lang="en-US" dirty="0"/>
              <a:t>: perform task same way every time.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Save time</a:t>
            </a:r>
            <a:r>
              <a:rPr lang="en-US" dirty="0"/>
              <a:t>: perform task faster than humans.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Make processes safer</a:t>
            </a:r>
            <a:r>
              <a:rPr lang="en-US" dirty="0"/>
              <a:t>: eliminate mistakes.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Empower users</a:t>
            </a:r>
            <a:r>
              <a:rPr lang="en-US" dirty="0"/>
              <a:t>: let’s less experienced people perform complex tasks.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3468" y="274638"/>
            <a:ext cx="1883853" cy="188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853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</a:t>
            </a:r>
            <a:r>
              <a:rPr lang="en-US" dirty="0" err="1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err="1"/>
              <a:t>Globbing</a:t>
            </a:r>
            <a:r>
              <a:rPr lang="en-US" dirty="0"/>
              <a:t> is the use of pathname expansion to refer to one or more files.</a:t>
            </a:r>
          </a:p>
          <a:p>
            <a:endParaRPr lang="en-US" dirty="0"/>
          </a:p>
          <a:p>
            <a:r>
              <a:rPr lang="en-US" dirty="0"/>
              <a:t>Uses special characters to expand pathname:</a:t>
            </a:r>
          </a:p>
          <a:p>
            <a:pPr lvl="1"/>
            <a:r>
              <a:rPr lang="en-US" dirty="0"/>
              <a:t>* matches all characters (wildcard)</a:t>
            </a:r>
          </a:p>
          <a:p>
            <a:pPr lvl="1"/>
            <a:r>
              <a:rPr lang="en-US" dirty="0"/>
              <a:t>? matches a single character</a:t>
            </a:r>
          </a:p>
          <a:p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/>
              <a:t>ls *.jpg     </a:t>
            </a:r>
            <a:r>
              <a:rPr lang="en-US" dirty="0"/>
              <a:t>(list all jpeg files)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/>
              <a:t>ls ?.jpg</a:t>
            </a:r>
            <a:r>
              <a:rPr lang="en-US" dirty="0"/>
              <a:t>	  (list jpeg files with 1 character names)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 err="1"/>
              <a:t>rm</a:t>
            </a:r>
            <a:r>
              <a:rPr lang="en-US" b="1" dirty="0"/>
              <a:t> [A-Z]*.jpg  </a:t>
            </a:r>
            <a:r>
              <a:rPr lang="en-US" dirty="0"/>
              <a:t>(remove jpeg files that start with capital letter)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836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Redirection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programs accept input data from a keyboard and output to a terminal by default.</a:t>
            </a:r>
          </a:p>
          <a:p>
            <a:pPr lvl="1"/>
            <a:r>
              <a:rPr lang="en-US" dirty="0"/>
              <a:t>Data input path is called </a:t>
            </a:r>
            <a:r>
              <a:rPr lang="en-US" b="1" dirty="0" err="1"/>
              <a:t>stdin</a:t>
            </a:r>
            <a:r>
              <a:rPr lang="en-US" dirty="0"/>
              <a:t> (standard input).</a:t>
            </a:r>
          </a:p>
          <a:p>
            <a:pPr lvl="1"/>
            <a:r>
              <a:rPr lang="en-US" dirty="0"/>
              <a:t>Data output path is called </a:t>
            </a:r>
            <a:r>
              <a:rPr lang="en-US" b="1" dirty="0" err="1"/>
              <a:t>stdout</a:t>
            </a:r>
            <a:r>
              <a:rPr lang="en-US" dirty="0"/>
              <a:t> (standard output).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49" y="3863181"/>
            <a:ext cx="4486275" cy="2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272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Redirection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062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It’s possible to redirect the I/O pathways of </a:t>
            </a:r>
            <a:r>
              <a:rPr lang="en-US" dirty="0" err="1"/>
              <a:t>linux</a:t>
            </a:r>
            <a:r>
              <a:rPr lang="en-US" dirty="0"/>
              <a:t> programs.</a:t>
            </a:r>
          </a:p>
          <a:p>
            <a:endParaRPr lang="en-US" dirty="0"/>
          </a:p>
          <a:p>
            <a:r>
              <a:rPr lang="en-US" dirty="0"/>
              <a:t>Redirect the output of a program using the right angle-bracket character (&gt;).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/home/ec2-user &gt; user-</a:t>
            </a:r>
            <a:r>
              <a:rPr lang="en-US" b="1" dirty="0" err="1"/>
              <a:t>files.txt</a:t>
            </a:r>
            <a:endParaRPr lang="en-US" b="1" dirty="0"/>
          </a:p>
          <a:p>
            <a:pPr lvl="2"/>
            <a:r>
              <a:rPr lang="en-US" dirty="0"/>
              <a:t>Write the output of the directory listing to the user-</a:t>
            </a:r>
            <a:r>
              <a:rPr lang="en-US" dirty="0" err="1"/>
              <a:t>files.txt</a:t>
            </a:r>
            <a:r>
              <a:rPr lang="en-US" dirty="0"/>
              <a:t> file.</a:t>
            </a:r>
          </a:p>
          <a:p>
            <a:endParaRPr lang="en-US" dirty="0"/>
          </a:p>
          <a:p>
            <a:r>
              <a:rPr lang="en-US" dirty="0"/>
              <a:t>Append data to an existing file rather than overwriting it using two brackets (&gt;&gt;).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ls /</a:t>
            </a:r>
            <a:r>
              <a:rPr lang="en-US" b="1" dirty="0" err="1"/>
              <a:t>var</a:t>
            </a:r>
            <a:r>
              <a:rPr lang="en-US" b="1" dirty="0"/>
              <a:t>/www/html &gt;&gt; </a:t>
            </a:r>
            <a:r>
              <a:rPr lang="en-US" b="1" dirty="0" err="1"/>
              <a:t>htmlfiles.txt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Redirect the input of a program using the left angle-bracket character (&lt;).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wc</a:t>
            </a:r>
            <a:r>
              <a:rPr lang="en-US" b="1" dirty="0"/>
              <a:t> –l &lt; </a:t>
            </a:r>
            <a:r>
              <a:rPr lang="en-US" b="1" dirty="0" err="1"/>
              <a:t>file.txt</a:t>
            </a:r>
            <a:endParaRPr lang="en-US" b="1" dirty="0"/>
          </a:p>
          <a:p>
            <a:pPr lvl="2"/>
            <a:r>
              <a:rPr lang="en-US" dirty="0"/>
              <a:t>Input the </a:t>
            </a:r>
            <a:r>
              <a:rPr lang="en-US" dirty="0" err="1"/>
              <a:t>file.txt</a:t>
            </a:r>
            <a:r>
              <a:rPr lang="en-US" dirty="0"/>
              <a:t> file into the </a:t>
            </a:r>
            <a:r>
              <a:rPr lang="en-US" dirty="0" err="1"/>
              <a:t>wordcount</a:t>
            </a:r>
            <a:r>
              <a:rPr lang="en-US" dirty="0"/>
              <a:t> program to count the number of lines.</a:t>
            </a:r>
          </a:p>
        </p:txBody>
      </p:sp>
    </p:spTree>
    <p:extLst>
      <p:ext uri="{BB962C8B-B14F-4D97-AF65-F5344CB8AC3E}">
        <p14:creationId xmlns:p14="http://schemas.microsoft.com/office/powerpoint/2010/main" val="20517978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Pipelines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 command pipe allows you to take the </a:t>
            </a:r>
            <a:r>
              <a:rPr lang="en-US" dirty="0" err="1"/>
              <a:t>stdout</a:t>
            </a:r>
            <a:r>
              <a:rPr lang="en-US" dirty="0"/>
              <a:t> (output) of a command and send it to the </a:t>
            </a:r>
            <a:r>
              <a:rPr lang="en-US" dirty="0" err="1"/>
              <a:t>stdin</a:t>
            </a:r>
            <a:r>
              <a:rPr lang="en-US" dirty="0"/>
              <a:t> (input) of another command.</a:t>
            </a:r>
          </a:p>
          <a:p>
            <a:endParaRPr lang="en-US" dirty="0"/>
          </a:p>
          <a:p>
            <a:r>
              <a:rPr lang="en-US" dirty="0"/>
              <a:t>A pipe is denoted using the vertical bar character (|).</a:t>
            </a:r>
          </a:p>
          <a:p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/>
              <a:t>ls /</a:t>
            </a:r>
            <a:r>
              <a:rPr lang="en-US" b="1" dirty="0" err="1"/>
              <a:t>var</a:t>
            </a:r>
            <a:r>
              <a:rPr lang="en-US" b="1" dirty="0"/>
              <a:t>/www/html | sort</a:t>
            </a:r>
          </a:p>
          <a:p>
            <a:pPr lvl="2"/>
            <a:r>
              <a:rPr lang="en-US" dirty="0"/>
              <a:t>List the files /</a:t>
            </a:r>
            <a:r>
              <a:rPr lang="en-US" dirty="0" err="1"/>
              <a:t>var</a:t>
            </a:r>
            <a:r>
              <a:rPr lang="en-US" dirty="0"/>
              <a:t>/www/html directory and output the listing in alphabetical order.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524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29150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Each program on Linux runs as a processes or set of processes.</a:t>
            </a:r>
          </a:p>
          <a:p>
            <a:pPr lvl="1"/>
            <a:r>
              <a:rPr lang="en-US" dirty="0"/>
              <a:t>Some are interactive and terminate quickly after execution.</a:t>
            </a:r>
          </a:p>
          <a:p>
            <a:pPr lvl="1"/>
            <a:r>
              <a:rPr lang="en-US" dirty="0"/>
              <a:t>Some are long running and run in the background (called services or daemons).</a:t>
            </a:r>
          </a:p>
          <a:p>
            <a:endParaRPr lang="en-US" dirty="0"/>
          </a:p>
          <a:p>
            <a:r>
              <a:rPr lang="en-US" dirty="0"/>
              <a:t>View current running processes on the system using the </a:t>
            </a:r>
            <a:r>
              <a:rPr lang="en-US" b="1" dirty="0" err="1"/>
              <a:t>ps</a:t>
            </a:r>
            <a:r>
              <a:rPr lang="en-US" dirty="0"/>
              <a:t> </a:t>
            </a:r>
            <a:r>
              <a:rPr lang="en-US" dirty="0" err="1"/>
              <a:t>comand</a:t>
            </a:r>
            <a:r>
              <a:rPr lang="en-US" dirty="0"/>
              <a:t> (use -ax arguments to show all processes).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ps</a:t>
            </a:r>
            <a:r>
              <a:rPr lang="en-US" b="1" dirty="0"/>
              <a:t> –ax</a:t>
            </a:r>
          </a:p>
          <a:p>
            <a:endParaRPr lang="en-US" dirty="0"/>
          </a:p>
          <a:p>
            <a:r>
              <a:rPr lang="en-US" dirty="0"/>
              <a:t>A handy way to look at the current resource utilization on the system is by using the </a:t>
            </a:r>
            <a:r>
              <a:rPr lang="en-US" b="1" dirty="0"/>
              <a:t>top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top</a:t>
            </a:r>
          </a:p>
          <a:p>
            <a:endParaRPr lang="en-US" dirty="0"/>
          </a:p>
          <a:p>
            <a:r>
              <a:rPr lang="en-US" dirty="0"/>
              <a:t>Forcibly stop a process using the kill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kill</a:t>
            </a:r>
            <a:r>
              <a:rPr lang="en-US" dirty="0"/>
              <a:t> &lt;process id&gt;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7945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Linux uses a service management program called </a:t>
            </a:r>
            <a:r>
              <a:rPr lang="en-US" b="1" dirty="0"/>
              <a:t>service</a:t>
            </a:r>
            <a:r>
              <a:rPr lang="en-US" dirty="0"/>
              <a:t> to manage the state of services.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dirty="0"/>
              <a:t> </a:t>
            </a:r>
            <a:r>
              <a:rPr lang="en-US" b="1" dirty="0"/>
              <a:t>service start </a:t>
            </a:r>
            <a:r>
              <a:rPr lang="en-US" b="1" dirty="0" err="1"/>
              <a:t>httpd</a:t>
            </a:r>
            <a:endParaRPr lang="en-US" b="1" dirty="0"/>
          </a:p>
          <a:p>
            <a:pPr lvl="2"/>
            <a:r>
              <a:rPr lang="en-US" dirty="0"/>
              <a:t>Starts the Apache webserver on the system.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dirty="0"/>
              <a:t> </a:t>
            </a:r>
            <a:r>
              <a:rPr lang="en-US" b="1" dirty="0"/>
              <a:t>service stop </a:t>
            </a:r>
            <a:r>
              <a:rPr lang="en-US" b="1" dirty="0" err="1"/>
              <a:t>httpd</a:t>
            </a:r>
            <a:endParaRPr lang="en-US" b="1" dirty="0"/>
          </a:p>
          <a:p>
            <a:pPr lvl="2"/>
            <a:r>
              <a:rPr lang="en-US" dirty="0"/>
              <a:t>Stops the Apache webserver on the system.</a:t>
            </a:r>
          </a:p>
          <a:p>
            <a:endParaRPr lang="en-US" dirty="0"/>
          </a:p>
          <a:p>
            <a:r>
              <a:rPr lang="en-US" dirty="0"/>
              <a:t>A service can be configured to automatically start when a system starts up using the </a:t>
            </a:r>
            <a:r>
              <a:rPr lang="en-US" b="1" dirty="0" err="1"/>
              <a:t>chkconfig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dirty="0"/>
              <a:t> </a:t>
            </a:r>
            <a:r>
              <a:rPr lang="en-US" b="1" dirty="0" err="1"/>
              <a:t>chkconfig</a:t>
            </a:r>
            <a:r>
              <a:rPr lang="en-US" b="1" dirty="0"/>
              <a:t> </a:t>
            </a:r>
            <a:r>
              <a:rPr lang="en-US" b="1" dirty="0" err="1"/>
              <a:t>httpd</a:t>
            </a:r>
            <a:r>
              <a:rPr lang="en-US" b="1" dirty="0"/>
              <a:t> 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377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Every Linux system comes with applications pre-installed on the system in packages.</a:t>
            </a:r>
          </a:p>
          <a:p>
            <a:endParaRPr lang="en-US" dirty="0"/>
          </a:p>
          <a:p>
            <a:r>
              <a:rPr lang="en-US" dirty="0"/>
              <a:t>Trying to figure out how to install and remove applications can be tricky because of package dependencies.</a:t>
            </a:r>
          </a:p>
          <a:p>
            <a:endParaRPr lang="en-US" dirty="0"/>
          </a:p>
          <a:p>
            <a:r>
              <a:rPr lang="en-US" dirty="0"/>
              <a:t>A package management system is used to:</a:t>
            </a:r>
          </a:p>
          <a:p>
            <a:pPr lvl="1"/>
            <a:r>
              <a:rPr lang="en-US" dirty="0"/>
              <a:t>Track installed packages</a:t>
            </a:r>
          </a:p>
          <a:p>
            <a:pPr lvl="1"/>
            <a:r>
              <a:rPr lang="en-US" dirty="0"/>
              <a:t>Install new packages and dependencies</a:t>
            </a:r>
          </a:p>
          <a:p>
            <a:pPr lvl="1"/>
            <a:r>
              <a:rPr lang="en-US" dirty="0"/>
              <a:t>Remove packages</a:t>
            </a:r>
          </a:p>
          <a:p>
            <a:endParaRPr lang="en-US" dirty="0"/>
          </a:p>
          <a:p>
            <a:r>
              <a:rPr lang="en-US" dirty="0"/>
              <a:t>A couple different package management systems exist and each distribution may use a different one.</a:t>
            </a:r>
          </a:p>
        </p:txBody>
      </p:sp>
    </p:spTree>
    <p:extLst>
      <p:ext uri="{BB962C8B-B14F-4D97-AF65-F5344CB8AC3E}">
        <p14:creationId xmlns:p14="http://schemas.microsoft.com/office/powerpoint/2010/main" val="14294037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Amazon Linux uses the common </a:t>
            </a:r>
            <a:r>
              <a:rPr lang="en-US" b="1" dirty="0"/>
              <a:t>yum</a:t>
            </a:r>
            <a:r>
              <a:rPr lang="en-US" dirty="0"/>
              <a:t> packaging system.</a:t>
            </a:r>
          </a:p>
          <a:p>
            <a:endParaRPr lang="en-US" dirty="0"/>
          </a:p>
          <a:p>
            <a:r>
              <a:rPr lang="en-US" dirty="0"/>
              <a:t>Yum provides an easy way to update the currently installed packages on a system.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yum update –y</a:t>
            </a:r>
          </a:p>
          <a:p>
            <a:pPr lvl="1"/>
            <a:r>
              <a:rPr lang="en-US" dirty="0"/>
              <a:t>Kind of like running a Windows Update</a:t>
            </a:r>
          </a:p>
          <a:p>
            <a:endParaRPr lang="en-US" dirty="0"/>
          </a:p>
          <a:p>
            <a:r>
              <a:rPr lang="en-US" dirty="0"/>
              <a:t>Install new applications on the system using the command: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yum install </a:t>
            </a:r>
            <a:r>
              <a:rPr lang="en-US" b="1" dirty="0" err="1"/>
              <a:t>httpd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Remove a package using the command: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yum remove </a:t>
            </a:r>
            <a:r>
              <a:rPr lang="en-US" b="1" dirty="0" err="1"/>
              <a:t>httpd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7568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Shutdown and Restart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shutdown command is used to shutdown a system (requires super-user privileges).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shutdown</a:t>
            </a:r>
          </a:p>
          <a:p>
            <a:endParaRPr lang="en-US" dirty="0"/>
          </a:p>
          <a:p>
            <a:r>
              <a:rPr lang="en-US" dirty="0"/>
              <a:t>To tell the system to automatically restart after shutting down:</a:t>
            </a:r>
          </a:p>
          <a:p>
            <a:pPr lvl="1"/>
            <a:r>
              <a:rPr lang="en-US" dirty="0"/>
              <a:t>$ </a:t>
            </a:r>
            <a:r>
              <a:rPr lang="en-US" b="1" dirty="0" err="1"/>
              <a:t>sudo</a:t>
            </a:r>
            <a:r>
              <a:rPr lang="en-US" b="1" dirty="0"/>
              <a:t> shutdown –r now</a:t>
            </a:r>
          </a:p>
          <a:p>
            <a:pPr lvl="1"/>
            <a:endParaRPr lang="en-US" dirty="0"/>
          </a:p>
          <a:p>
            <a:r>
              <a:rPr lang="en-US" dirty="0"/>
              <a:t>Note, you can also use AWS tools and API to start/stop/restart Linux instances.</a:t>
            </a:r>
          </a:p>
        </p:txBody>
      </p:sp>
    </p:spTree>
    <p:extLst>
      <p:ext uri="{BB962C8B-B14F-4D97-AF65-F5344CB8AC3E}">
        <p14:creationId xmlns:p14="http://schemas.microsoft.com/office/powerpoint/2010/main" val="14457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Automation approaches:</a:t>
            </a:r>
          </a:p>
          <a:p>
            <a:pPr lvl="1"/>
            <a:r>
              <a:rPr lang="en-US" dirty="0"/>
              <a:t>Left-Over Principle: automate everything possible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8255" y="439196"/>
            <a:ext cx="1092034" cy="8899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594" y="2835980"/>
            <a:ext cx="5401560" cy="373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2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1"/>
            <a:r>
              <a:rPr lang="en-US" dirty="0"/>
              <a:t>Compensatory Principle</a:t>
            </a:r>
          </a:p>
          <a:p>
            <a:pPr lvl="2"/>
            <a:r>
              <a:rPr lang="en-US" dirty="0"/>
              <a:t>People aren’t infinitely versatile machines.</a:t>
            </a:r>
          </a:p>
          <a:p>
            <a:pPr lvl="2"/>
            <a:r>
              <a:rPr lang="en-US" dirty="0"/>
              <a:t>Machines do some things better than people and vice-versa.</a:t>
            </a:r>
          </a:p>
          <a:p>
            <a:pPr lvl="2"/>
            <a:r>
              <a:rPr lang="en-US" dirty="0"/>
              <a:t>Example: Machines are better at polling remote hosts every 5 minutes for performance metrics.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Complementarity Principle</a:t>
            </a:r>
          </a:p>
          <a:p>
            <a:pPr lvl="2"/>
            <a:r>
              <a:rPr lang="en-US" dirty="0"/>
              <a:t>The more a system is automated, the less people understand how the system works (de-skilling).</a:t>
            </a:r>
          </a:p>
          <a:p>
            <a:pPr lvl="2"/>
            <a:r>
              <a:rPr lang="en-US" dirty="0"/>
              <a:t>Try to strike a balance between automation and future growth in learning.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114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4136"/>
          </a:xfrm>
        </p:spPr>
        <p:txBody>
          <a:bodyPr>
            <a:normAutofit/>
          </a:bodyPr>
          <a:lstStyle/>
          <a:p>
            <a:pPr lvl="2"/>
            <a:endParaRPr lang="en-US" dirty="0"/>
          </a:p>
          <a:p>
            <a:r>
              <a:rPr lang="en-US" dirty="0"/>
              <a:t>Tool building vs. automation</a:t>
            </a:r>
          </a:p>
          <a:p>
            <a:pPr lvl="1"/>
            <a:r>
              <a:rPr lang="en-US" dirty="0"/>
              <a:t>Tools </a:t>
            </a:r>
            <a:r>
              <a:rPr lang="en-US" b="1" dirty="0"/>
              <a:t>improve a manual task </a:t>
            </a:r>
            <a:r>
              <a:rPr lang="en-US" dirty="0"/>
              <a:t>so that it can be done better.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Automation </a:t>
            </a:r>
            <a:r>
              <a:rPr lang="en-US" b="1" dirty="0"/>
              <a:t>eliminates the need </a:t>
            </a:r>
            <a:r>
              <a:rPr lang="en-US" dirty="0"/>
              <a:t>to perform a manual task.</a:t>
            </a:r>
          </a:p>
          <a:p>
            <a:pPr lvl="2"/>
            <a:r>
              <a:rPr lang="en-US" dirty="0"/>
              <a:t>Example: Manually running a code script vs. using a job scheduling server to trigger the running of a script.</a:t>
            </a:r>
          </a:p>
        </p:txBody>
      </p:sp>
    </p:spTree>
    <p:extLst>
      <p:ext uri="{BB962C8B-B14F-4D97-AF65-F5344CB8AC3E}">
        <p14:creationId xmlns:p14="http://schemas.microsoft.com/office/powerpoint/2010/main" val="3933324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680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Building automation:</a:t>
            </a:r>
          </a:p>
          <a:p>
            <a:pPr lvl="1"/>
            <a:r>
              <a:rPr lang="en-US" dirty="0"/>
              <a:t>Majority of IT team’s time should be spent on automation.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Identify and fix the biggest bottleneck first (Theory of Constraints).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Start small and work incrementally, don’t try to automate everything at once.</a:t>
            </a:r>
          </a:p>
          <a:p>
            <a:pPr lvl="1"/>
            <a:endParaRPr lang="en-US" dirty="0"/>
          </a:p>
          <a:p>
            <a:r>
              <a:rPr lang="en-US" dirty="0"/>
              <a:t>How to automate:</a:t>
            </a:r>
          </a:p>
          <a:p>
            <a:pPr lvl="1"/>
            <a:r>
              <a:rPr lang="en-US" dirty="0"/>
              <a:t>Shell scripts, scripting languages, configuration management, continuous integration system</a:t>
            </a:r>
            <a:r>
              <a:rPr lang="mr-IN" dirty="0"/>
              <a:t>…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217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Scripting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73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Shell scripts are a common tool used for infrastructure automation.</a:t>
            </a:r>
          </a:p>
          <a:p>
            <a:pPr lvl="1"/>
            <a:r>
              <a:rPr lang="en-US" dirty="0"/>
              <a:t>Simple and quick to create.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Interpreted and executed by systems immediately.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Batch of commands grouped together in a file and executed from top to bottom.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Supported by wide variety of operating systems including Linux, Windows, and </a:t>
            </a:r>
            <a:r>
              <a:rPr lang="en-US" dirty="0" err="1"/>
              <a:t>MacOS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701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9354</TotalTime>
  <Words>3155</Words>
  <Application>Microsoft Macintosh PowerPoint</Application>
  <PresentationFormat>On-screen Show (4:3)</PresentationFormat>
  <Paragraphs>527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2" baseType="lpstr">
      <vt:lpstr>Arial</vt:lpstr>
      <vt:lpstr>Calibri</vt:lpstr>
      <vt:lpstr>Consolas</vt:lpstr>
      <vt:lpstr>Office Theme</vt:lpstr>
      <vt:lpstr>DevOps &amp; Cloud Infrastructure SEIS 615 Linux</vt:lpstr>
      <vt:lpstr>Agenda</vt:lpstr>
      <vt:lpstr>Automation</vt:lpstr>
      <vt:lpstr>Automation goals</vt:lpstr>
      <vt:lpstr>Automation</vt:lpstr>
      <vt:lpstr>Automation</vt:lpstr>
      <vt:lpstr>Automation</vt:lpstr>
      <vt:lpstr>Automation</vt:lpstr>
      <vt:lpstr>Shell Scripting</vt:lpstr>
      <vt:lpstr>Shell Scripting</vt:lpstr>
      <vt:lpstr>Shell Scripting</vt:lpstr>
      <vt:lpstr>Shell variables</vt:lpstr>
      <vt:lpstr>Shell variables</vt:lpstr>
      <vt:lpstr>Shell variables</vt:lpstr>
      <vt:lpstr>Shell conditionals</vt:lpstr>
      <vt:lpstr>Shell loops</vt:lpstr>
      <vt:lpstr>Shell loops</vt:lpstr>
      <vt:lpstr>Shell loop globbing</vt:lpstr>
      <vt:lpstr>Shell command substitution</vt:lpstr>
      <vt:lpstr>Shell parameter substitution</vt:lpstr>
      <vt:lpstr>Linux</vt:lpstr>
      <vt:lpstr>Linux</vt:lpstr>
      <vt:lpstr>Linux</vt:lpstr>
      <vt:lpstr>Linux File System Hierarchy</vt:lpstr>
      <vt:lpstr>Linux File Types</vt:lpstr>
      <vt:lpstr>Linux File Permissions</vt:lpstr>
      <vt:lpstr>Linux File Names</vt:lpstr>
      <vt:lpstr>Linux Shell Shortcuts</vt:lpstr>
      <vt:lpstr>Linux Command Help</vt:lpstr>
      <vt:lpstr>Linux User Accounts</vt:lpstr>
      <vt:lpstr>Linux User Accounts</vt:lpstr>
      <vt:lpstr>Linux Directory</vt:lpstr>
      <vt:lpstr>Changing Directory</vt:lpstr>
      <vt:lpstr>Managing Directories</vt:lpstr>
      <vt:lpstr>Creating Files</vt:lpstr>
      <vt:lpstr>Viewing Files</vt:lpstr>
      <vt:lpstr>Listing files</vt:lpstr>
      <vt:lpstr>Managing Files</vt:lpstr>
      <vt:lpstr>File Permissions</vt:lpstr>
      <vt:lpstr>File Globbing</vt:lpstr>
      <vt:lpstr>I/O Redirection</vt:lpstr>
      <vt:lpstr>I/O Redirection</vt:lpstr>
      <vt:lpstr>Command Pipelines</vt:lpstr>
      <vt:lpstr>Processes</vt:lpstr>
      <vt:lpstr>Services</vt:lpstr>
      <vt:lpstr>Package Management</vt:lpstr>
      <vt:lpstr>Installing Packages</vt:lpstr>
      <vt:lpstr>Shutdown and Restart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Jason Baker</cp:lastModifiedBy>
  <cp:revision>184</cp:revision>
  <dcterms:created xsi:type="dcterms:W3CDTF">2016-03-19T16:40:33Z</dcterms:created>
  <dcterms:modified xsi:type="dcterms:W3CDTF">2021-09-20T18:23:12Z</dcterms:modified>
</cp:coreProperties>
</file>

<file path=docProps/thumbnail.jpeg>
</file>